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2225" cx="1828005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d922c965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8d922c9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 can also be used to cover topics that can be represented by an image/graph etc. Information which is half image/half information type. Like shown in the example above.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 can also be used to cover topics that can be represented by an image/graph etc. Information which is half image/half information type. Like shown in the example above.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f60d71a2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6f60d71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 can also be used to cover topics that can be represented by an image/graph etc. Information which is half image/half information type. Like shown in the example above.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de2eb0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6de2eb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b75137d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5b75137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>
            <p:ph type="ctrTitle"/>
          </p:nvPr>
        </p:nvSpPr>
        <p:spPr>
          <a:xfrm>
            <a:off x="780951" y="3636875"/>
            <a:ext cx="111873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Using virtualenv to isolate environments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System-wide library upgrade risks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virtualenv?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Example: create a virtualenv from PyCharm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idx="1" type="body"/>
          </p:nvPr>
        </p:nvSpPr>
        <p:spPr>
          <a:xfrm>
            <a:off x="943625" y="3836375"/>
            <a:ext cx="12568800" cy="5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 sz="3600"/>
              <a:t>Pip installs libraries </a:t>
            </a:r>
            <a:r>
              <a:rPr b="1" lang="en" sz="3600"/>
              <a:t>system-wide</a:t>
            </a:r>
            <a:r>
              <a:rPr lang="en" sz="3600"/>
              <a:t>: every application running on your system can use these libs</a:t>
            </a:r>
            <a:endParaRPr sz="3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If your application depends on such libraries,</a:t>
            </a:r>
            <a:r>
              <a:rPr b="1" lang="en" sz="3600"/>
              <a:t> it might break if any of them is upgraded/removed</a:t>
            </a:r>
            <a:endParaRPr b="1" sz="3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56" name="Google Shape;156;p44"/>
          <p:cNvSpPr txBox="1"/>
          <p:nvPr>
            <p:ph type="title"/>
          </p:nvPr>
        </p:nvSpPr>
        <p:spPr>
          <a:xfrm>
            <a:off x="943628" y="1476767"/>
            <a:ext cx="164367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Why is system-wide libraries upgrade risky?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pic>
        <p:nvPicPr>
          <p:cNvPr descr="Chains - Free vector graphics on Pixabay" id="157" name="Google Shape;1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774" y="6356899"/>
            <a:ext cx="3295451" cy="28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>
            <p:ph idx="1" type="body"/>
          </p:nvPr>
        </p:nvSpPr>
        <p:spPr>
          <a:xfrm>
            <a:off x="943625" y="4503000"/>
            <a:ext cx="9313800" cy="4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 sz="3600"/>
              <a:t>How to </a:t>
            </a:r>
            <a:r>
              <a:rPr b="1" lang="en" sz="3600"/>
              <a:t>prevent</a:t>
            </a:r>
            <a:r>
              <a:rPr lang="en" sz="3600"/>
              <a:t> the issue? </a:t>
            </a:r>
            <a:endParaRPr sz="3600"/>
          </a:p>
          <a:p>
            <a:pPr indent="-457200" lvl="0" marL="914400" rtl="0" algn="l">
              <a:spcBef>
                <a:spcPts val="160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Create isolated local “virtual” Python environments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Install libraries into them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Have your application run inside them</a:t>
            </a:r>
            <a:endParaRPr sz="3600"/>
          </a:p>
        </p:txBody>
      </p:sp>
      <p:sp>
        <p:nvSpPr>
          <p:cNvPr id="163" name="Google Shape;163;p45"/>
          <p:cNvSpPr txBox="1"/>
          <p:nvPr>
            <p:ph type="title"/>
          </p:nvPr>
        </p:nvSpPr>
        <p:spPr>
          <a:xfrm>
            <a:off x="943628" y="1476767"/>
            <a:ext cx="16436587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Why is system-wide libraries upgrade risky? (2/2)</a:t>
            </a:r>
            <a:endParaRPr/>
          </a:p>
        </p:txBody>
      </p:sp>
      <p:sp>
        <p:nvSpPr>
          <p:cNvPr id="164" name="Google Shape;164;p45"/>
          <p:cNvSpPr/>
          <p:nvPr/>
        </p:nvSpPr>
        <p:spPr>
          <a:xfrm>
            <a:off x="11264475" y="4367850"/>
            <a:ext cx="6277200" cy="54210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5"/>
          <p:cNvSpPr txBox="1"/>
          <p:nvPr/>
        </p:nvSpPr>
        <p:spPr>
          <a:xfrm>
            <a:off x="11409975" y="9050475"/>
            <a:ext cx="1732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1" sz="3000"/>
          </a:p>
        </p:txBody>
      </p:sp>
      <p:grpSp>
        <p:nvGrpSpPr>
          <p:cNvPr id="166" name="Google Shape;166;p45"/>
          <p:cNvGrpSpPr/>
          <p:nvPr/>
        </p:nvGrpSpPr>
        <p:grpSpPr>
          <a:xfrm>
            <a:off x="11536625" y="6241825"/>
            <a:ext cx="2738850" cy="1701000"/>
            <a:chOff x="11561275" y="5800900"/>
            <a:chExt cx="2738850" cy="1701000"/>
          </a:xfrm>
        </p:grpSpPr>
        <p:sp>
          <p:nvSpPr>
            <p:cNvPr id="167" name="Google Shape;167;p45"/>
            <p:cNvSpPr/>
            <p:nvPr/>
          </p:nvSpPr>
          <p:spPr>
            <a:xfrm>
              <a:off x="11561275" y="5800900"/>
              <a:ext cx="2539500" cy="17010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5"/>
            <p:cNvSpPr txBox="1"/>
            <p:nvPr/>
          </p:nvSpPr>
          <p:spPr>
            <a:xfrm>
              <a:off x="11965525" y="6757350"/>
              <a:ext cx="2334600" cy="6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alibri"/>
                  <a:ea typeface="Calibri"/>
                  <a:cs typeface="Calibri"/>
                  <a:sym typeface="Calibri"/>
                </a:rPr>
                <a:t>VIRTUALENV</a:t>
              </a:r>
              <a:endParaRPr b="1" sz="2400"/>
            </a:p>
          </p:txBody>
        </p:sp>
        <p:pic>
          <p:nvPicPr>
            <p:cNvPr descr="Free vector graphic: Cubes, Shapes, Designing, Abstract - Free ..." id="169" name="Google Shape;16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42248" y="6125173"/>
              <a:ext cx="613751" cy="5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45"/>
            <p:cNvSpPr txBox="1"/>
            <p:nvPr/>
          </p:nvSpPr>
          <p:spPr>
            <a:xfrm>
              <a:off x="12466263" y="6021425"/>
              <a:ext cx="1732800" cy="6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i="1" lang="en" sz="2400">
                  <a:latin typeface="Calibri"/>
                  <a:ea typeface="Calibri"/>
                  <a:cs typeface="Calibri"/>
                  <a:sym typeface="Calibri"/>
                </a:rPr>
                <a:t>Library v1</a:t>
              </a:r>
              <a:endParaRPr b="1" i="1" sz="2400"/>
            </a:p>
          </p:txBody>
        </p:sp>
      </p:grpSp>
      <p:pic>
        <p:nvPicPr>
          <p:cNvPr descr="Free vector graphic: Cubes, Shapes, Designing, Abstract - Free ..." id="171" name="Google Shape;1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398" y="8857698"/>
            <a:ext cx="613751" cy="5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5"/>
          <p:cNvSpPr txBox="1"/>
          <p:nvPr/>
        </p:nvSpPr>
        <p:spPr>
          <a:xfrm>
            <a:off x="14781078" y="8713575"/>
            <a:ext cx="2156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3000">
                <a:latin typeface="Calibri"/>
                <a:ea typeface="Calibri"/>
                <a:cs typeface="Calibri"/>
                <a:sym typeface="Calibri"/>
              </a:rPr>
              <a:t>Library v1</a:t>
            </a:r>
            <a:endParaRPr b="1" i="1" sz="3000"/>
          </a:p>
        </p:txBody>
      </p:sp>
      <p:sp>
        <p:nvSpPr>
          <p:cNvPr id="173" name="Google Shape;173;p45"/>
          <p:cNvSpPr txBox="1"/>
          <p:nvPr/>
        </p:nvSpPr>
        <p:spPr>
          <a:xfrm>
            <a:off x="14781078" y="8865975"/>
            <a:ext cx="2156400" cy="642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Library v2</a:t>
            </a:r>
            <a:endParaRPr b="1" i="1" sz="3000">
              <a:solidFill>
                <a:srgbClr val="FF0000"/>
              </a:solidFill>
            </a:endParaRPr>
          </a:p>
        </p:txBody>
      </p:sp>
      <p:sp>
        <p:nvSpPr>
          <p:cNvPr id="174" name="Google Shape;174;p45"/>
          <p:cNvSpPr/>
          <p:nvPr/>
        </p:nvSpPr>
        <p:spPr>
          <a:xfrm>
            <a:off x="11536625" y="4684950"/>
            <a:ext cx="2543700" cy="972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7620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  A</a:t>
            </a:r>
            <a:endParaRPr sz="3600"/>
          </a:p>
        </p:txBody>
      </p:sp>
      <p:sp>
        <p:nvSpPr>
          <p:cNvPr id="175" name="Google Shape;175;p45"/>
          <p:cNvSpPr/>
          <p:nvPr/>
        </p:nvSpPr>
        <p:spPr>
          <a:xfrm>
            <a:off x="14570425" y="4684950"/>
            <a:ext cx="2543700" cy="972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7620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  B</a:t>
            </a:r>
            <a:endParaRPr/>
          </a:p>
        </p:txBody>
      </p:sp>
      <p:cxnSp>
        <p:nvCxnSpPr>
          <p:cNvPr id="176" name="Google Shape;176;p45"/>
          <p:cNvCxnSpPr>
            <a:stCxn id="174" idx="2"/>
          </p:cNvCxnSpPr>
          <p:nvPr/>
        </p:nvCxnSpPr>
        <p:spPr>
          <a:xfrm flipH="1">
            <a:off x="12772775" y="5657850"/>
            <a:ext cx="35700" cy="60510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45"/>
          <p:cNvCxnSpPr>
            <a:stCxn id="175" idx="2"/>
            <a:endCxn id="173" idx="0"/>
          </p:cNvCxnSpPr>
          <p:nvPr/>
        </p:nvCxnSpPr>
        <p:spPr>
          <a:xfrm>
            <a:off x="15842275" y="5657850"/>
            <a:ext cx="17100" cy="3208200"/>
          </a:xfrm>
          <a:prstGeom prst="straightConnector1">
            <a:avLst/>
          </a:prstGeom>
          <a:noFill/>
          <a:ln cap="flat" cmpd="sng" w="3810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45"/>
          <p:cNvSpPr/>
          <p:nvPr/>
        </p:nvSpPr>
        <p:spPr>
          <a:xfrm>
            <a:off x="16443425" y="4367850"/>
            <a:ext cx="936900" cy="826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>
            <p:ph type="title"/>
          </p:nvPr>
        </p:nvSpPr>
        <p:spPr>
          <a:xfrm>
            <a:off x="943628" y="1476767"/>
            <a:ext cx="164367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What is virtualenv?</a:t>
            </a:r>
            <a:endParaRPr/>
          </a:p>
        </p:txBody>
      </p:sp>
      <p:sp>
        <p:nvSpPr>
          <p:cNvPr id="184" name="Google Shape;184;p46"/>
          <p:cNvSpPr txBox="1"/>
          <p:nvPr/>
        </p:nvSpPr>
        <p:spPr>
          <a:xfrm>
            <a:off x="1019825" y="7620375"/>
            <a:ext cx="3996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nstall virtualenv via Pip: </a:t>
            </a:r>
            <a:endParaRPr/>
          </a:p>
        </p:txBody>
      </p:sp>
      <p:sp>
        <p:nvSpPr>
          <p:cNvPr id="185" name="Google Shape;185;p46"/>
          <p:cNvSpPr txBox="1"/>
          <p:nvPr/>
        </p:nvSpPr>
        <p:spPr>
          <a:xfrm>
            <a:off x="4894775" y="7690575"/>
            <a:ext cx="5797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virtualenv</a:t>
            </a:r>
            <a:endParaRPr/>
          </a:p>
        </p:txBody>
      </p:sp>
      <p:sp>
        <p:nvSpPr>
          <p:cNvPr id="186" name="Google Shape;186;p46"/>
          <p:cNvSpPr txBox="1"/>
          <p:nvPr>
            <p:ph idx="1" type="body"/>
          </p:nvPr>
        </p:nvSpPr>
        <p:spPr>
          <a:xfrm>
            <a:off x="943625" y="3836375"/>
            <a:ext cx="167358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b="1" lang="en" sz="2800"/>
              <a:t>Virtualenv</a:t>
            </a:r>
            <a:r>
              <a:rPr lang="en" sz="2800"/>
              <a:t> is a tool to create isolated Python environments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Each “virtualenv” consists in:</a:t>
            </a:r>
            <a:endParaRPr sz="2800"/>
          </a:p>
          <a:p>
            <a:pPr indent="-40640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a Python interpreter (with standard library)</a:t>
            </a:r>
            <a:endParaRPr sz="2800"/>
          </a:p>
          <a:p>
            <a:pPr indent="-4064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the Pip package manager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Font typeface="Calibri"/>
              <a:buNone/>
            </a:pPr>
            <a:r>
              <a:rPr lang="en" sz="2800"/>
              <a:t>You can then write and run applications using that “virtualenv” </a:t>
            </a:r>
            <a:r>
              <a:rPr b="1" lang="en" sz="2800"/>
              <a:t>instead of the system-wide interpreter and libs.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 txBox="1"/>
          <p:nvPr>
            <p:ph type="title"/>
          </p:nvPr>
        </p:nvSpPr>
        <p:spPr>
          <a:xfrm>
            <a:off x="980300" y="976050"/>
            <a:ext cx="165990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500"/>
              <a:t>Example: create a virtualenv from PyCharm</a:t>
            </a:r>
            <a:endParaRPr sz="1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8"/>
          <p:cNvSpPr txBox="1"/>
          <p:nvPr>
            <p:ph idx="4294967295" type="body"/>
          </p:nvPr>
        </p:nvSpPr>
        <p:spPr>
          <a:xfrm>
            <a:off x="459375" y="1909763"/>
            <a:ext cx="174243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Avoid system-wide library upgrading by isolating environments</a:t>
            </a:r>
            <a:endParaRPr sz="3997">
              <a:solidFill>
                <a:srgbClr val="434343"/>
              </a:solidFill>
            </a:endParaRPr>
          </a:p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virtualenv and how to install it</a:t>
            </a:r>
            <a:endParaRPr sz="3997">
              <a:solidFill>
                <a:srgbClr val="434343"/>
              </a:solidFill>
            </a:endParaRPr>
          </a:p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Created a sample virtualenv from PyCharm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Advanced Python topics</a:t>
            </a:r>
            <a:endParaRPr b="0" i="0" sz="959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9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